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Source Code Pro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7.xml"/><Relationship Id="rId44" Type="http://schemas.openxmlformats.org/officeDocument/2006/relationships/font" Target="fonts/SourceCodePro-boldItalic.fntdata"/><Relationship Id="rId21" Type="http://schemas.openxmlformats.org/officeDocument/2006/relationships/slide" Target="slides/slide16.xml"/><Relationship Id="rId43" Type="http://schemas.openxmlformats.org/officeDocument/2006/relationships/font" Target="fonts/SourceCodePro-italic.fntdata"/><Relationship Id="rId24" Type="http://schemas.openxmlformats.org/officeDocument/2006/relationships/slide" Target="slides/slide19.xml"/><Relationship Id="rId46" Type="http://schemas.openxmlformats.org/officeDocument/2006/relationships/font" Target="fonts/Oswald-bold.fntdata"/><Relationship Id="rId23" Type="http://schemas.openxmlformats.org/officeDocument/2006/relationships/slide" Target="slides/slide18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b7cdd36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b7cdd36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3b7cdd36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3b7cdd36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99b09204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99b09204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99b0920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99b0920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99b09204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99b09204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99b09204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99b09204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99b09204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99b09204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99b09204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99b09204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99b09204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99b09204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99b09204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99b09204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3b7cdd36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3b7cdd36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99b09204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399b09204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99b09204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99b0920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99b09204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99b09204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99b09204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99b09204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99b09204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99b0920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99b09204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99b09204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3b7cdd36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3b7cdd36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https://pair.withgoogle.com/explorables/measuring-fairness/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3b7cdd36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3b7cdd36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3b7cdd36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3b7cdd36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https://research.google.com/bigpicture/attacking-discrimination-in-ml/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3b7cdd367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3b7cdd36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3b7cdd36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3b7cdd36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3b7cdd36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3b7cdd36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99b09204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99b09204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99b092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399b092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399b09204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399b09204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99b09204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99b09204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3b7cdd36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3b7cdd36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3b7cdd36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3b7cdd36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60+ patients/day the whole year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3b7cdd36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3b7cdd36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3b7cdd36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3b7cdd36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3b7cdd36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3b7cdd36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000"/>
              <a:t>A Framework for Understanding Sources of Harm throughout the Machine Learning Life Cycle</a:t>
            </a:r>
            <a:endParaRPr b="1"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3b7cdd36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3b7cdd36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3b7cdd36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3b7cdd36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technologyreview.com/2020/04/27/1000658/google-medical-ai-accurate-lab-real-life-clinic-covid-diabetes-retina-disease/" TargetMode="External"/><Relationship Id="rId4" Type="http://schemas.openxmlformats.org/officeDocument/2006/relationships/hyperlink" Target="https://ethics.fast.ai/videos/?lesson=2" TargetMode="External"/><Relationship Id="rId5" Type="http://schemas.openxmlformats.org/officeDocument/2006/relationships/hyperlink" Target="https://arxiv.org/pdf/1901.10002.pdf" TargetMode="External"/><Relationship Id="rId6" Type="http://schemas.openxmlformats.org/officeDocument/2006/relationships/hyperlink" Target="https://pair.withgoogle.com/explorables/measuring-fairness/" TargetMode="External"/><Relationship Id="rId7" Type="http://schemas.openxmlformats.org/officeDocument/2006/relationships/hyperlink" Target="https://research.google.com/bigpicture/attacking-discrimination-in-m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&amp; Fairness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ML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https://github.com/semmi88/teaching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r>
              <a:rPr lang="en"/>
              <a:t> bias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468825"/>
            <a:ext cx="3756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same </a:t>
            </a:r>
            <a:r>
              <a:rPr lang="en" sz="1200"/>
              <a:t>benchmark</a:t>
            </a:r>
            <a:r>
              <a:rPr lang="en" sz="1200"/>
              <a:t> dataset used by many companies to develop algorithms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same biases replicated at scale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875" y="1247813"/>
            <a:ext cx="4770602" cy="354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bias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142500" y="1462225"/>
            <a:ext cx="37569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fundamental issue with the first step - when we are generating data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can exist even with perfect sampling and feature selection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Amazon’s HR dream tool 2015: given 100 résumés, spit out top five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trained on resumes submitted in the previous 10 year, mostly from men, a reflected of male dominance across the tech industry</a:t>
            </a:r>
            <a:endParaRPr sz="12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325" y="1544250"/>
            <a:ext cx="4632800" cy="26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bias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468825"/>
            <a:ext cx="81795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the </a:t>
            </a:r>
            <a:r>
              <a:rPr lang="en"/>
              <a:t>wrong</a:t>
            </a:r>
            <a:r>
              <a:rPr lang="en"/>
              <a:t> thing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 to measure crime, but you can only measure re-arrest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 to measure stroke predictive </a:t>
            </a:r>
            <a:r>
              <a:rPr lang="en"/>
              <a:t>symptoms</a:t>
            </a:r>
            <a:r>
              <a:rPr lang="en"/>
              <a:t>, but ended up measuring health insurance usage (EHR)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bias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73600" y="1422625"/>
            <a:ext cx="80976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Performance difference between group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Choosing how to set thresholds affects outcomes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thresholds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849" y="293250"/>
            <a:ext cx="2558876" cy="41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3976"/>
            <a:ext cx="4641174" cy="32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1356376"/>
            <a:ext cx="4641174" cy="32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3976"/>
            <a:ext cx="4641174" cy="32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356376"/>
            <a:ext cx="4641174" cy="32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0" y="1231975"/>
            <a:ext cx="4769561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Pregnancy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3976"/>
            <a:ext cx="4641174" cy="32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356376"/>
            <a:ext cx="4641174" cy="32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Pregnancy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00" y="1258400"/>
            <a:ext cx="5071914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what?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468825"/>
            <a:ext cx="3756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Humans are biased as well, so why is there so much concern about algorithmic bias?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Example: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Traditional car manufacturer company, looking for a new team manager role</a:t>
            </a:r>
            <a:endParaRPr sz="12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600" y="1700775"/>
            <a:ext cx="4770600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systems are hard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40250" y="1376500"/>
            <a:ext cx="4132800" cy="3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20"/>
              <a:t>- lack of understanding of how exactly the neural nets work (black box,million params)</a:t>
            </a:r>
            <a:endParaRPr sz="132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20"/>
              <a:t>- dependencies on the training data, evaluation data, hidden biases</a:t>
            </a:r>
            <a:endParaRPr sz="132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20"/>
              <a:t>- </a:t>
            </a:r>
            <a:r>
              <a:rPr lang="en" sz="1320"/>
              <a:t>real life context is hard, human users</a:t>
            </a:r>
            <a:endParaRPr sz="132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20"/>
              <a:t>- support systems (infrastructure, machines, monitoring) - MLOps</a:t>
            </a:r>
            <a:endParaRPr sz="132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2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20"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16429" r="0" t="0"/>
          <a:stretch/>
        </p:blipFill>
        <p:spPr>
          <a:xfrm>
            <a:off x="4365100" y="1772150"/>
            <a:ext cx="4719548" cy="20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468825"/>
            <a:ext cx="3756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- 1 biased HR human will affect the changes of a few people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hiring ML tool - deployed at scale - has impact at scale - can affect everyone applying to all companies using it</a:t>
            </a:r>
            <a:endParaRPr sz="1200"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000" y="948075"/>
            <a:ext cx="4108369" cy="37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209400" y="4100275"/>
            <a:ext cx="396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ML can amplifies bias</a:t>
            </a:r>
            <a:endParaRPr sz="2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Appeals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468825"/>
            <a:ext cx="3756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human decision maker can find workaround and handle issues case-by-case given the circumstances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for automate decision ML tools - if a mistake happens, usually no appeal process - cost cutting measure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case-by-case unique workarounds don't scale</a:t>
            </a:r>
            <a:endParaRPr sz="1200"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425" y="994300"/>
            <a:ext cx="2755411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209400" y="4100275"/>
            <a:ext cx="396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468825"/>
            <a:ext cx="6225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“The p</a:t>
            </a:r>
            <a:r>
              <a:rPr lang="en" sz="1200"/>
              <a:t>rivileged</a:t>
            </a:r>
            <a:r>
              <a:rPr lang="en" sz="1200"/>
              <a:t> are processed by people,</a:t>
            </a:r>
            <a:endParaRPr sz="1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the poor are </a:t>
            </a:r>
            <a:r>
              <a:rPr lang="en" sz="1200"/>
              <a:t>processed by algorithms”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(Cathy O’Neil)</a:t>
            </a:r>
            <a:endParaRPr sz="1200"/>
          </a:p>
        </p:txBody>
      </p:sp>
      <p:sp>
        <p:nvSpPr>
          <p:cNvPr id="207" name="Google Shape;207;p34"/>
          <p:cNvSpPr txBox="1"/>
          <p:nvPr/>
        </p:nvSpPr>
        <p:spPr>
          <a:xfrm>
            <a:off x="209400" y="4100275"/>
            <a:ext cx="396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~ Trolley problem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468825"/>
            <a:ext cx="8265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464100" y="1621225"/>
            <a:ext cx="8265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~ Trolley problem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468825"/>
            <a:ext cx="8265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464100" y="1621225"/>
            <a:ext cx="8265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U</a:t>
            </a:r>
            <a:r>
              <a:rPr lang="en" sz="1200"/>
              <a:t>npleasant reality: there are multiple desirable things that we want, and we can't have all of it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There is no "one true definition" of fairness, there are only tradeoffs 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different between group fairness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similar individuals should be treated similarly - group vs individual fairness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fairness vs utility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- </a:t>
            </a:r>
            <a:r>
              <a:rPr lang="en"/>
              <a:t>Teaching context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468825"/>
            <a:ext cx="8265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279225" y="1608025"/>
            <a:ext cx="48048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groups of student with different skills, talents and abilities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raise the ceiling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min SLA bar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raise the floor  </a:t>
            </a:r>
            <a:endParaRPr sz="1200"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298" y="1719825"/>
            <a:ext cx="3984498" cy="259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- it’s harder than you think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468825"/>
            <a:ext cx="4726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no universal definition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different ways to measure accuracy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first problem: </a:t>
            </a:r>
            <a:r>
              <a:rPr lang="en" sz="1200"/>
              <a:t>quantify/prioritize</a:t>
            </a:r>
            <a:br>
              <a:rPr lang="en" sz="1200"/>
            </a:br>
            <a:r>
              <a:rPr lang="en" sz="1200"/>
              <a:t>False Positives vs False Negative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frequency of screening, cost of follow-up test, treatment/drog supply, risk of delayed detection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500" y="1192450"/>
            <a:ext cx="3323539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- across groups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1468825"/>
            <a:ext cx="4726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/>
              <a:t>differences/disparity between groups - </a:t>
            </a:r>
            <a:br>
              <a:rPr lang="en" sz="1200"/>
            </a:br>
            <a:r>
              <a:rPr lang="en" sz="1200"/>
              <a:t>different prevalence/base rate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second problem: quantify/prioritize accuracy differences between groups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675" y="941875"/>
            <a:ext cx="2972677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a fair threshold</a:t>
            </a:r>
            <a:endParaRPr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311700" y="1468825"/>
            <a:ext cx="4726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/>
              <a:t>given a scoring system, is it possible to </a:t>
            </a:r>
            <a:r>
              <a:rPr lang="en" sz="1200"/>
              <a:t>find</a:t>
            </a:r>
            <a:r>
              <a:rPr lang="en" sz="1200"/>
              <a:t> a “fair” threshold?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/>
              <a:t>loan application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- credit score - number of factors, income, payment history, promptness in paying debts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decide who gets a loan and who doesn’t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950" y="1278175"/>
            <a:ext cx="3801300" cy="3346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strategies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311700" y="1468825"/>
            <a:ext cx="5590200" cy="3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Maximize Profit </a:t>
            </a:r>
            <a:br>
              <a:rPr lang="en" sz="1200"/>
            </a:br>
            <a:r>
              <a:rPr lang="en" sz="1200"/>
              <a:t>	- different standards between groups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Group Unaware</a:t>
            </a:r>
            <a:br>
              <a:rPr lang="en" sz="1200"/>
            </a:br>
            <a:r>
              <a:rPr lang="en" sz="1200"/>
              <a:t>	- same threshold applied</a:t>
            </a:r>
            <a:br>
              <a:rPr lang="en" sz="1200"/>
            </a:br>
            <a:r>
              <a:rPr lang="en" sz="1200"/>
              <a:t>	- different percentages get loan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Demographic Parity</a:t>
            </a:r>
            <a:br>
              <a:rPr lang="en" sz="1200"/>
            </a:br>
            <a:r>
              <a:rPr lang="en" sz="1200"/>
              <a:t>	- same percentage of loans </a:t>
            </a:r>
            <a:r>
              <a:rPr lang="en" sz="1200"/>
              <a:t>given (whole group focus)</a:t>
            </a:r>
            <a:br>
              <a:rPr lang="en" sz="1200"/>
            </a:br>
            <a:r>
              <a:rPr lang="en" sz="1200"/>
              <a:t>	- difference in loans paid back</a:t>
            </a:r>
            <a:br>
              <a:rPr lang="en" sz="1200"/>
            </a:br>
            <a:r>
              <a:rPr lang="en" sz="1200"/>
              <a:t>	- fewer qualified people given loans in one group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Equal opportunity</a:t>
            </a:r>
            <a:br>
              <a:rPr lang="en" sz="1200"/>
            </a:br>
            <a:r>
              <a:rPr lang="en" sz="1200"/>
              <a:t>	- same percentage of</a:t>
            </a:r>
            <a:r>
              <a:rPr lang="en" sz="1200"/>
              <a:t> qualified people given loans</a:t>
            </a:r>
            <a:br>
              <a:rPr lang="en" sz="1200"/>
            </a:br>
            <a:r>
              <a:rPr lang="en" sz="1200"/>
              <a:t>	- qualified sub-groups in focus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12464" l="22305" r="0" t="0"/>
          <a:stretch/>
        </p:blipFill>
        <p:spPr>
          <a:xfrm>
            <a:off x="4371975" y="525325"/>
            <a:ext cx="4643724" cy="21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Google Health 2020 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468825"/>
            <a:ext cx="4726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diabetic retinopathy - eye disease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- 80% diabetic people could develop it - is the result of damage to the small blood vessels and neurons of the retina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one of the leading causes of blindness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it has no early warning signs, but if detected in time, </a:t>
            </a:r>
            <a:r>
              <a:rPr lang="en" sz="1200"/>
              <a:t>blocked or leaking blood vessels,</a:t>
            </a:r>
            <a:r>
              <a:rPr lang="en" sz="1200"/>
              <a:t> high chance that it can be treated (90%)</a:t>
            </a:r>
            <a:endParaRPr sz="12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650" y="1598663"/>
            <a:ext cx="3801302" cy="284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- Conclusions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1468825"/>
            <a:ext cx="6975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i</a:t>
            </a:r>
            <a:r>
              <a:rPr lang="en" sz="1200"/>
              <a:t>t is harder than you think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it may not be possible to satisfy every definition of fairness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focus on the notions of fairness that make sense for your use case/context of your model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rely on domain experts, use a multidisciplinary approach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Allocation harm            vs       Representational harm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100950" y="1601425"/>
            <a:ext cx="4025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criminal justice, hiring, loan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withhold</a:t>
            </a:r>
            <a:r>
              <a:rPr lang="en" sz="1200"/>
              <a:t> opportunities (economic)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immediate effect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4572000" y="1601425"/>
            <a:ext cx="4025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re-enforces stereotypes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social harms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long-term effect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Grandma search</a:t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Grandma search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how the imbalance in the ml system/search</a:t>
            </a:r>
            <a:br>
              <a:rPr lang="en"/>
            </a:br>
            <a:r>
              <a:rPr lang="en"/>
              <a:t>compares to real world imbalance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does it mirror or does it exaggerates/amplifies bias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is amplification bad?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CEO</a:t>
            </a:r>
            <a:r>
              <a:rPr lang="en"/>
              <a:t> search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0" y="1699825"/>
            <a:ext cx="62655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how the imbalance in the ml system/</a:t>
            </a:r>
            <a:br>
              <a:rPr lang="en"/>
            </a:br>
            <a:r>
              <a:rPr lang="en"/>
              <a:t>search compares to real world imbalance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does it mirror or does it exaggerates/ amplifies bias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is mirroring good?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775" y="1848550"/>
            <a:ext cx="3217599" cy="24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311700" y="1468825"/>
            <a:ext cx="4726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Google Health’s medical AI fails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Fast.ai course - Bias and Fairness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Article - Understanding source of bias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PAIR - Measuring Fairness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Google Research - Attacking discrimination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weeks vs 10 minutes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27075" y="1468825"/>
            <a:ext cx="464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Thailand Health Ministry: </a:t>
            </a:r>
            <a:r>
              <a:rPr lang="en" sz="1200"/>
              <a:t>annual screening of 60% of diabetic people for diabetic retinopathy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roughly 4.5 million patients, only 200 eye specialists, spread around the country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/>
              <a:t>nurses take photos of patients’ eyes, send them off to specialist (can take up to 10 weeks) 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- Google Health developed an ML system with 90% accuracy in identify signs of diabetic retinopathy (“human specialist level”) — result in less than 10 minutes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775" y="1104134"/>
            <a:ext cx="4376225" cy="253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accuracy != Real life outcomes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468825"/>
            <a:ext cx="4000800" cy="3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Assumptions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training data: high quality images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- better to reject, than give lower accuracy result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not relying on nurse judgement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high bandwidth internet connection</a:t>
            </a:r>
            <a:endParaRPr sz="12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629175" y="1350075"/>
            <a:ext cx="4095000" cy="3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Reality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train-test discrepancy: low quality images, poor </a:t>
            </a:r>
            <a:r>
              <a:rPr lang="en" sz="1200"/>
              <a:t>lighting</a:t>
            </a:r>
            <a:r>
              <a:rPr lang="en" sz="1200"/>
              <a:t>,  (1 of 5 rejected)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rejected patients - unnecessary travel, missed work, anxiety, no car, lowers trust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frustrated nurses, the algorithm rejected scans showing no signs of disease (unnecessary follow-up) - time wasted retaking/editing images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patients/nurses expected instant results, but slow internet connection sometimes made them wait hours instead of minutes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468825"/>
            <a:ext cx="82608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user-centered design process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understand how AI tools are going to work </a:t>
            </a:r>
            <a:r>
              <a:rPr lang="en" sz="1200">
                <a:solidFill>
                  <a:schemeClr val="dk1"/>
                </a:solidFill>
              </a:rPr>
              <a:t>for people</a:t>
            </a:r>
            <a:r>
              <a:rPr lang="en" sz="1200"/>
              <a:t> </a:t>
            </a:r>
            <a:r>
              <a:rPr lang="en" sz="1200">
                <a:solidFill>
                  <a:schemeClr val="accent2"/>
                </a:solidFill>
              </a:rPr>
              <a:t>in a context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</a:t>
            </a:r>
            <a:r>
              <a:rPr lang="en" sz="1200"/>
              <a:t>here is more to health care than algorithms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people’s </a:t>
            </a:r>
            <a:r>
              <a:rPr lang="en" sz="1200">
                <a:solidFill>
                  <a:schemeClr val="dk1"/>
                </a:solidFill>
              </a:rPr>
              <a:t>needs, expectations, trust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reality vs AI hype (COVID coughing, tongue swollen, ChatGPT)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when it works well, huge benefit - unstoppable nurse 1000 patients scanned on her own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patients didn’t care who read images (AI or human) - they cared more about their experience - waiting time, follow-up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is it useful comparing AI to human? human doctors disagree all the time - AI tools need process to discuss uncertainties, rather than simply reject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- unintended consequences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468825"/>
            <a:ext cx="4415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where does it come from?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how to address it?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representation bias</a:t>
            </a:r>
            <a:br>
              <a:rPr lang="en" sz="1200"/>
            </a:br>
            <a:r>
              <a:rPr lang="en" sz="1200"/>
              <a:t>evaluation bias</a:t>
            </a:r>
            <a:br>
              <a:rPr lang="en" sz="1200"/>
            </a:br>
            <a:r>
              <a:rPr lang="en" sz="1200"/>
              <a:t>historical bias </a:t>
            </a:r>
            <a:br>
              <a:rPr lang="en" sz="1200"/>
            </a:br>
            <a:r>
              <a:rPr lang="en" sz="1200"/>
              <a:t>measurement bias</a:t>
            </a:r>
            <a:br>
              <a:rPr lang="en" sz="1200"/>
            </a:br>
            <a:r>
              <a:rPr lang="en" sz="1200"/>
              <a:t>aggregation bias</a:t>
            </a:r>
            <a:endParaRPr sz="12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475" y="1050338"/>
            <a:ext cx="5781276" cy="393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bias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468825"/>
            <a:ext cx="3756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flawed data sampling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training data is not representative (mostly light skinned man, vs only 4% dark skinned women)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real life data vastly different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faceId, face recognition access gate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875" y="1247813"/>
            <a:ext cx="4770602" cy="354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bias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468825"/>
            <a:ext cx="3756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training data is mostly images from the western world/culture - not representative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real life data - algorithm errors - for wedding bride/groom from india/egypt is mislabelled by algorithms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000" y="1258400"/>
            <a:ext cx="4770601" cy="286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